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83_5CAB8A6F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38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32936BFB-7D71-4453-8F7A-40EB5F8E1333}">
          <p14:sldIdLst>
            <p14:sldId id="3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E50E71A-0000-5E4A-2C27-99647672D91E}" name="Mickaël Allouche" initials="MA" userId="S::m.allouche@evolen.org::b2cba9d7-3363-4119-a267-403aba569183" providerId="AD"/>
  <p188:author id="{8FFA701D-CB25-86AF-7C00-1886061EA39C}" name="Yassine Khalouq" initials="YK" userId="S::y.khalouq@evolen.org::8648654a-3684-4587-b391-3a5203f2c7b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 autoAdjust="0"/>
  </p:normalViewPr>
  <p:slideViewPr>
    <p:cSldViewPr snapToGrid="0">
      <p:cViewPr varScale="1">
        <p:scale>
          <a:sx n="111" d="100"/>
          <a:sy n="111" d="100"/>
        </p:scale>
        <p:origin x="306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omments/modernComment_183_5CAB8A6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D2913A0-94E5-4F8C-938B-2B05D6752DB4}" authorId="{9E50E71A-0000-5E4A-2C27-99647672D91E}" created="2025-11-24T13:29:42.873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554745967" sldId="387"/>
      <ac:spMk id="2" creationId="{44607F53-E5E1-4960-8B0A-FDCBAA4B1173}"/>
    </ac:deMkLst>
    <p188:txBody>
      <a:bodyPr/>
      <a:lstStyle/>
      <a:p>
        <a:r>
          <a:rPr lang="fr-FR"/>
          <a:t>Xx: reportez le numéro de projet donné par la plateforme de dépot</a:t>
        </a:r>
      </a:p>
    </p188:txBody>
  </p188:cm>
  <p188:cm id="{5CE18DA1-5D0F-43EB-82F5-C6524803E53A}" authorId="{8FFA701D-CB25-86AF-7C00-1886061EA39C}" created="2026-03-09T08:51:57.52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554745967" sldId="387"/>
      <ac:spMk id="13" creationId="{751DB576-2BB8-472B-AE06-501A6D2E85C0}"/>
    </ac:deMkLst>
    <p188:txBody>
      <a:bodyPr/>
      <a:lstStyle/>
      <a:p>
        <a:r>
          <a:rPr lang="fr-FR"/>
          <a:t>Please submit the file in English.
Veuillez soumettre le fichier en anglais.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01F9F2-878E-4C87-B4D3-C69F558E1676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81010-53A4-4C46-8D86-493797432C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7507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181010-53A4-4C46-8D86-493797432C6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267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E8F951-5F35-44D8-96A8-8C19F7CAC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07A665-CD22-4702-A0F7-EF945179C9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6837E5-DB03-4055-A5CE-4182CCF18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DAF6EE-7F64-4ADE-B851-C48686230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7068AB-7C89-4131-8347-CA1853829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258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A1CA99-F220-4216-BE96-9C2ABB187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38AC25-D8F4-4600-B783-35CCCC8D9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C8BE56-0464-413B-AA91-EB6AB0E5B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857363-3245-4D4D-AF33-7D97BDF4A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EAF439-F3FA-4DCB-80EB-3C4A6C46B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1186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2C63435-9095-4286-B7B4-3DAE2A6ED7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7680ED4-D4B7-4D98-84B3-7D23ECF111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464A39-1DE6-4938-AF0B-D1E913C6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AD8326-A24B-403D-9014-382164AB8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5C0801-22BE-4426-87D7-206732DBF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230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508000" y="712800"/>
            <a:ext cx="9635067" cy="751631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en-US" sz="2400" b="0" kern="1200" cap="none" baseline="0" noProof="0" dirty="0" smtClean="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14"/>
          <p:cNvSpPr>
            <a:spLocks noGrp="1"/>
          </p:cNvSpPr>
          <p:nvPr>
            <p:ph sz="quarter" idx="13" hasCustomPrompt="1"/>
          </p:nvPr>
        </p:nvSpPr>
        <p:spPr>
          <a:xfrm>
            <a:off x="6215064" y="1528764"/>
            <a:ext cx="5464174" cy="4830761"/>
          </a:xfrm>
        </p:spPr>
        <p:txBody>
          <a:bodyPr/>
          <a:lstStyle>
            <a:lvl1pPr marL="0" indent="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1600"/>
            </a:lvl1pPr>
            <a:lvl2pPr marL="230400" indent="-230400">
              <a:spcAft>
                <a:spcPts val="0"/>
              </a:spcAft>
              <a:buClrTx/>
              <a:buSzPct val="85000"/>
              <a:buFont typeface="Wingdings" pitchFamily="2" charset="2"/>
              <a:buChar char="n"/>
              <a:defRPr sz="1200"/>
            </a:lvl2pPr>
            <a:lvl3pPr marL="459000" indent="-2286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/>
            </a:lvl3pPr>
            <a:lvl4pPr marL="687600" indent="-2286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/>
            </a:lvl4pPr>
            <a:lvl5pPr marL="890800" indent="-2032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100"/>
            </a:lvl5pPr>
            <a:lvl6pPr marL="1043200" indent="-1524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200"/>
            </a:lvl6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43"/>
          <p:cNvSpPr>
            <a:spLocks noGrp="1"/>
          </p:cNvSpPr>
          <p:nvPr>
            <p:ph type="body" sz="quarter" idx="11"/>
          </p:nvPr>
        </p:nvSpPr>
        <p:spPr>
          <a:xfrm>
            <a:off x="508000" y="1528762"/>
            <a:ext cx="5468938" cy="4830763"/>
          </a:xfrm>
        </p:spPr>
        <p:txBody>
          <a:bodyPr>
            <a:normAutofit/>
          </a:bodyPr>
          <a:lstStyle>
            <a:lvl1pPr marL="0" indent="0"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tabLst>
                <a:tab pos="5029200" algn="l"/>
              </a:tabLst>
              <a:defRPr sz="1600"/>
            </a:lvl1pPr>
            <a:lvl2pPr marL="230400" indent="-230400">
              <a:spcAft>
                <a:spcPts val="0"/>
              </a:spcAft>
              <a:buClr>
                <a:schemeClr val="tx1"/>
              </a:buClr>
              <a:buSzPct val="85000"/>
              <a:buFont typeface="Wingdings" pitchFamily="2" charset="2"/>
              <a:buChar char="n"/>
              <a:defRPr sz="1200"/>
            </a:lvl2pPr>
            <a:lvl3pPr marL="459000" indent="-228600"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/>
            </a:lvl3pPr>
            <a:lvl4pPr marL="687600" indent="-2286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/>
            </a:lvl4pPr>
            <a:lvl5pPr marL="890800" indent="-2032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100"/>
            </a:lvl5pPr>
            <a:lvl6pPr marL="1043200" indent="-15240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/>
            </a:lvl6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952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/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765">
          <p15:clr>
            <a:srgbClr val="FBAE40"/>
          </p15:clr>
        </p15:guide>
        <p15:guide id="3" pos="391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CBA91-4B02-4F83-922D-82DB62C87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EBFACC-31CF-4EC6-9B5C-E1E8F2399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9C2947-2BF9-45F3-9BDE-5F1745B7E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44C324-3006-4200-9DF6-DF7189102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87F96D-E676-4FDA-A847-D1A83239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825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BC5FF0-BFE5-43B2-95C3-F58B1A10E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D41464-8AB0-49D5-AF27-23054F2D7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D51EBB-67F4-4810-8925-71A275ED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F26952-C597-48F9-9782-D0A483CA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920E7B-E8E7-4372-B470-ED2337DEF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45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174E6-3C48-41A6-AC5A-38EA0661B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8D7DDD-3169-4BF5-9103-AAE569DDAC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4A4F57-4555-4A9E-B6E7-269A097B7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47A4436-FA85-4820-A8C0-BB864366B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7B6D711-A41C-40FA-A293-668F463E9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C6FBFB-D76A-4739-B2B2-979011183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8715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36F10D-EDCF-498E-BDDB-098E49019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7542EF-E1CA-48F1-8740-77211747B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B6D8FB8-7005-4C85-823E-17249F4F62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2FC0356-C129-4F55-9B69-94D78AE24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BE4B714-CC25-49F7-A1AC-1DE49A7FC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A41592B-167B-4C08-9115-5A72FFE8D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88EA040-40D0-437B-AD48-96D75F1BA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5F94F12-FB72-49A4-A34F-44D992F5A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33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76666B-8DDE-4821-A70D-2FC9B044F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3CCA453-B9E9-417D-9B38-77C52EB8C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865FE0D-BC7C-42D9-9D80-76ECD9739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C933540-173C-4F72-92D3-622038489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786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9957B58-D100-4BF3-A84E-0A6D39BA8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1C3DC7-4BB6-403C-99D8-F91C85FAA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CA7E831-17C9-4B4B-8D19-0E13ED680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161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476F34-7402-4C3F-B9F8-ABE2B24A4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F24EA0-B9FA-4C7D-A92A-2433C0BC8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8DEFACF-9AD0-4B59-B6C1-57CB66678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E4F745F-9B27-453C-BB3A-C83BCE5E5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F4EA4AD-FB30-4523-A1C2-27DF596B4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741C9A-E3D8-4590-B030-46872D04D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40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1D4620-F8D6-45B4-905B-13C97C22C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DEF022A-9CC0-4602-ABD2-838FCB67C5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329DCF1-0210-404F-A450-C28B8F43E0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7BF5227-AC0F-4693-94FB-16A7263BC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F76D6-90F3-43D6-83F5-A37BE620BA65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70F937-3D77-40A1-9AA1-CD5DE14B8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7AF58C-6272-443F-B954-1A0F9734C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576F-3D74-44C9-A57F-FB782768DC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304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F3C1F34-2C0A-4254-9107-30A50F8A7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135533" cy="13255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E72DEE-4B2D-4E1F-8D28-1BA760F78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4EF4BE-7EB1-4F19-B673-2681C5DA97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9B3F76D6-90F3-43D6-83F5-A37BE620BA65}" type="datetimeFigureOut">
              <a:rPr lang="fr-FR" smtClean="0"/>
              <a:pPr/>
              <a:t>09/03/2026</a:t>
            </a:fld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EC12A1-CB75-44CF-BF26-63A92C074B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5EEB576F-3D74-44C9-A57F-FB782768DCD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58C107-DCA3-4D84-99C9-CF57DF45D5C8}"/>
              </a:ext>
            </a:extLst>
          </p:cNvPr>
          <p:cNvSpPr/>
          <p:nvPr userDrawn="1"/>
        </p:nvSpPr>
        <p:spPr>
          <a:xfrm>
            <a:off x="2613797" y="6356350"/>
            <a:ext cx="893696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Must not be disclosed to anyone outside the CITEPH member companies* and EVOLEN without the explicit permission of the </a:t>
            </a:r>
            <a:r>
              <a:rPr lang="en-US" sz="900" cap="all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Coordinator</a:t>
            </a:r>
            <a:r>
              <a:rPr lang="en-US" sz="90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 (project leader). </a:t>
            </a:r>
          </a:p>
          <a:p>
            <a:pPr algn="ctr"/>
            <a:r>
              <a:rPr lang="en-US" sz="90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*DORIS Group, ENGIE, </a:t>
            </a:r>
            <a:r>
              <a:rPr lang="en-US" sz="900" noProof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NaTran</a:t>
            </a:r>
            <a:r>
              <a:rPr lang="en-US" sz="90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, Ponticelli, GTT, IFP Energies </a:t>
            </a:r>
            <a:r>
              <a:rPr lang="en-US" sz="900" noProof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nouvelles</a:t>
            </a:r>
            <a:r>
              <a:rPr lang="en-US" sz="90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, Saipem, Schneider Electric, SLB, Subsea 7, Technip Energies, TechnipFMC, </a:t>
            </a:r>
            <a:r>
              <a:rPr lang="en-US" sz="900" noProof="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Teréga</a:t>
            </a:r>
            <a:r>
              <a:rPr lang="en-US" sz="90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Century Gothic" panose="020B0502020202020204" pitchFamily="34" charset="0"/>
              </a:rPr>
              <a:t>, TotalEnergies, Vallourec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29513D-D318-480E-8553-517276BC3C49}"/>
              </a:ext>
            </a:extLst>
          </p:cNvPr>
          <p:cNvSpPr/>
          <p:nvPr userDrawn="1"/>
        </p:nvSpPr>
        <p:spPr>
          <a:xfrm>
            <a:off x="180727" y="6356350"/>
            <a:ext cx="2379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INTERNAL-USE-ONLY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38336C2-FB7F-0DD9-8F21-D87377AC307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2284" y="365125"/>
            <a:ext cx="1363045" cy="1073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64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83_5CAB8A6F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607F53-E5E1-4960-8B0A-FDCBAA4B1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84" y="238279"/>
            <a:ext cx="10158179" cy="1140808"/>
          </a:xfrm>
        </p:spPr>
        <p:txBody>
          <a:bodyPr/>
          <a:lstStyle/>
          <a:p>
            <a:pPr>
              <a:tabLst>
                <a:tab pos="2774950" algn="l"/>
              </a:tabLst>
            </a:pPr>
            <a:r>
              <a:rPr lang="en-GB" dirty="0">
                <a:latin typeface="Century Gothic"/>
              </a:rPr>
              <a:t>CITEPH 2027-</a:t>
            </a:r>
            <a:r>
              <a:rPr lang="en-GB" dirty="0">
                <a:highlight>
                  <a:srgbClr val="FFFF00"/>
                </a:highlight>
                <a:latin typeface="Century Gothic"/>
              </a:rPr>
              <a:t>xx Project Title  </a:t>
            </a:r>
            <a:r>
              <a:rPr lang="en-GB" dirty="0">
                <a:latin typeface="Century Gothic"/>
              </a:rPr>
              <a:t>(</a:t>
            </a:r>
            <a:r>
              <a:rPr lang="en-US" dirty="0">
                <a:latin typeface="Century Gothic"/>
              </a:rPr>
              <a:t>The most explicit title possible</a:t>
            </a:r>
            <a:r>
              <a:rPr lang="fr-FR" dirty="0"/>
              <a:t>)</a:t>
            </a:r>
            <a:endParaRPr lang="en-GB" dirty="0">
              <a:latin typeface="Century Gothic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8326E6-A9BD-4949-8B1B-D69006B052F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73656" y="5135713"/>
            <a:ext cx="5233678" cy="1009488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tabLst>
                <a:tab pos="2878138" algn="l"/>
              </a:tabLst>
            </a:pPr>
            <a:r>
              <a:rPr lang="en-US" sz="1700" b="1" dirty="0"/>
              <a:t>Estimated cost &amp; duration</a:t>
            </a:r>
          </a:p>
          <a:p>
            <a:pPr>
              <a:buClrTx/>
            </a:pPr>
            <a:r>
              <a:rPr lang="en-US" sz="1100" dirty="0"/>
              <a:t>Total Budget: </a:t>
            </a:r>
            <a:r>
              <a:rPr lang="en-US" sz="1100" dirty="0">
                <a:highlight>
                  <a:srgbClr val="FFFF00"/>
                </a:highlight>
              </a:rPr>
              <a:t>XXX</a:t>
            </a:r>
            <a:r>
              <a:rPr lang="en-US" sz="1100" dirty="0"/>
              <a:t> </a:t>
            </a:r>
            <a:r>
              <a:rPr lang="en-US" sz="1100" dirty="0" err="1"/>
              <a:t>kEUR</a:t>
            </a:r>
            <a:r>
              <a:rPr lang="en-US" sz="1100" dirty="0"/>
              <a:t> / Requested Budget: </a:t>
            </a:r>
            <a:r>
              <a:rPr lang="en-US" sz="1100" dirty="0">
                <a:highlight>
                  <a:srgbClr val="FFFF00"/>
                </a:highlight>
              </a:rPr>
              <a:t>XXX</a:t>
            </a:r>
            <a:r>
              <a:rPr lang="en-US" sz="1100" dirty="0"/>
              <a:t> </a:t>
            </a:r>
            <a:r>
              <a:rPr lang="en-US" sz="1100" dirty="0" err="1"/>
              <a:t>kEUR</a:t>
            </a:r>
            <a:r>
              <a:rPr lang="en-US" sz="1100" dirty="0"/>
              <a:t> </a:t>
            </a:r>
            <a:r>
              <a:rPr lang="en-US" sz="1100" u="sng" dirty="0">
                <a:highlight>
                  <a:srgbClr val="FFFF00"/>
                </a:highlight>
              </a:rPr>
              <a:t>[i.e. 50% of total budget]</a:t>
            </a:r>
          </a:p>
          <a:p>
            <a:pPr>
              <a:buClr>
                <a:schemeClr val="tx1"/>
              </a:buClr>
            </a:pPr>
            <a:r>
              <a:rPr lang="en-US" sz="1100" dirty="0"/>
              <a:t>Duration: </a:t>
            </a:r>
            <a:r>
              <a:rPr lang="en-US" sz="1100" dirty="0">
                <a:highlight>
                  <a:srgbClr val="FFFF00"/>
                </a:highlight>
              </a:rPr>
              <a:t>XXX</a:t>
            </a:r>
            <a:r>
              <a:rPr lang="en-US" sz="1100" dirty="0"/>
              <a:t> months</a:t>
            </a:r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en-US" sz="1100" dirty="0"/>
          </a:p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E35C50-95F4-422B-B6A6-E0F2F056E76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3183" y="1528763"/>
            <a:ext cx="6495483" cy="4616438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1600" b="1" dirty="0"/>
              <a:t>Description &amp; Objective:</a:t>
            </a: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b="1" dirty="0">
                <a:highlight>
                  <a:srgbClr val="FFFF00"/>
                </a:highlight>
              </a:rPr>
              <a:t>Describe the project and its objective…</a:t>
            </a:r>
            <a:endParaRPr lang="en-US" sz="1050" dirty="0">
              <a:highlight>
                <a:srgbClr val="FFFF00"/>
              </a:highlight>
            </a:endParaRP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dirty="0">
                <a:highlight>
                  <a:srgbClr val="FFFF00"/>
                </a:highlight>
              </a:rPr>
              <a:t>….</a:t>
            </a:r>
          </a:p>
          <a:p>
            <a:r>
              <a:rPr lang="en-US" sz="1600" b="1" dirty="0"/>
              <a:t>Scope  : Describe the target application, the expected outcomes</a:t>
            </a: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dirty="0">
                <a:highlight>
                  <a:srgbClr val="FFFF00"/>
                </a:highlight>
              </a:rPr>
              <a:t>….</a:t>
            </a: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dirty="0">
                <a:highlight>
                  <a:srgbClr val="FFFF00"/>
                </a:highlight>
              </a:rPr>
              <a:t>….</a:t>
            </a: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dirty="0">
                <a:highlight>
                  <a:srgbClr val="FFFF00"/>
                </a:highlight>
              </a:rPr>
              <a:t>…. </a:t>
            </a: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dirty="0">
                <a:highlight>
                  <a:srgbClr val="FFFF00"/>
                </a:highlight>
              </a:rPr>
              <a:t>….</a:t>
            </a:r>
          </a:p>
          <a:p>
            <a:r>
              <a:rPr lang="en-US" sz="1600" b="1" dirty="0"/>
              <a:t>TRL (as per </a:t>
            </a:r>
            <a:r>
              <a:rPr lang="en-US" sz="1600" b="1" dirty="0">
                <a:highlight>
                  <a:srgbClr val="FFFF00"/>
                </a:highlight>
              </a:rPr>
              <a:t>API/NASA/other?</a:t>
            </a:r>
            <a:r>
              <a:rPr lang="en-US" sz="1600" b="1" dirty="0"/>
              <a:t> scale):</a:t>
            </a:r>
          </a:p>
          <a:p>
            <a:pPr marL="285750" indent="-28575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1050" dirty="0"/>
              <a:t>Currently: TRL </a:t>
            </a:r>
            <a:r>
              <a:rPr lang="en-US" sz="1050" dirty="0">
                <a:highlight>
                  <a:srgbClr val="FFFF00"/>
                </a:highlight>
              </a:rPr>
              <a:t>X (i.e. …)</a:t>
            </a:r>
            <a:r>
              <a:rPr lang="en-US" sz="1050" dirty="0"/>
              <a:t> / Expected at the end of the CITEPH project: TRL </a:t>
            </a:r>
            <a:r>
              <a:rPr lang="en-US" sz="1050" dirty="0">
                <a:highlight>
                  <a:srgbClr val="FFFF00"/>
                </a:highlight>
              </a:rPr>
              <a:t>X (i.e. …)</a:t>
            </a:r>
          </a:p>
          <a:p>
            <a:r>
              <a:rPr lang="en-US" b="1" dirty="0"/>
              <a:t>Opportunity Value for the Sponsor Companies:</a:t>
            </a: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b="1" dirty="0">
                <a:solidFill>
                  <a:srgbClr val="323130"/>
                </a:solidFill>
                <a:highlight>
                  <a:srgbClr val="FFFF00"/>
                </a:highlight>
                <a:latin typeface="Segoe UI" panose="020B0502040204020203" pitchFamily="34" charset="0"/>
              </a:rPr>
              <a:t>Explain what the project will bring to the intended sponsors</a:t>
            </a:r>
            <a:r>
              <a:rPr lang="en-US" sz="1050" dirty="0">
                <a:highlight>
                  <a:srgbClr val="FFFF00"/>
                </a:highlight>
              </a:rPr>
              <a:t>….</a:t>
            </a:r>
          </a:p>
          <a:p>
            <a:pPr marL="285750" indent="-285750">
              <a:buClrTx/>
              <a:buFont typeface="Wingdings" panose="05000000000000000000" pitchFamily="2" charset="2"/>
              <a:buChar char="§"/>
            </a:pPr>
            <a:r>
              <a:rPr lang="en-US" sz="1050" dirty="0">
                <a:highlight>
                  <a:srgbClr val="FFFF00"/>
                </a:highlight>
              </a:rPr>
              <a:t>….</a:t>
            </a:r>
          </a:p>
          <a:p>
            <a:r>
              <a:rPr lang="en-GB" sz="1600" b="1" dirty="0">
                <a:latin typeface="Century Gothic"/>
              </a:rPr>
              <a:t>Keys words: </a:t>
            </a:r>
            <a:r>
              <a:rPr lang="en-GB" sz="1100" dirty="0">
                <a:latin typeface="Century Gothic"/>
              </a:rPr>
              <a:t>Subsurface</a:t>
            </a:r>
            <a:r>
              <a:rPr lang="en-GB" sz="1100" b="1" dirty="0">
                <a:latin typeface="Century Gothic"/>
              </a:rPr>
              <a:t> /</a:t>
            </a:r>
            <a:r>
              <a:rPr lang="en-GB" sz="1100" dirty="0">
                <a:latin typeface="Century Gothic"/>
              </a:rPr>
              <a:t> Hydrocarbon Transport &amp; Processing / Offshore &amp; Subsea / </a:t>
            </a:r>
            <a:r>
              <a:rPr lang="en-US" sz="1100" dirty="0">
                <a:latin typeface="Century Gothic"/>
              </a:rPr>
              <a:t>Carbon Capture, Utilization, and Storage / Alternative Energy Sources / Low-Carbon Vectors / Energy Storage Technologies / Energy Distribution &amp; Management Technologies / New mobility / Environmental impact reduction and energy efficiency / New Design Capabilities / Augmented Worker / Smart Asset / Safety, Computer Security/Cybersecurity &amp; Reliability </a:t>
            </a:r>
            <a:r>
              <a:rPr lang="en-US" sz="1100" u="sng" dirty="0">
                <a:highlight>
                  <a:srgbClr val="FFFF00"/>
                </a:highlight>
                <a:latin typeface="Century Gothic"/>
              </a:rPr>
              <a:t>[Select only the most relevant keywords]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08973E9C-9905-484F-A7DF-7C7AB00770BA}"/>
              </a:ext>
            </a:extLst>
          </p:cNvPr>
          <p:cNvSpPr txBox="1">
            <a:spLocks/>
          </p:cNvSpPr>
          <p:nvPr/>
        </p:nvSpPr>
        <p:spPr>
          <a:xfrm>
            <a:off x="6873656" y="3939191"/>
            <a:ext cx="5233678" cy="114080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numCol="2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ct val="85000"/>
              <a:buFont typeface="Wingdings" pitchFamily="2" charset="2"/>
              <a:buNone/>
              <a:defRPr sz="16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230400" indent="-2304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Pct val="85000"/>
              <a:buFont typeface="Wingdings" pitchFamily="2" charset="2"/>
              <a:buChar char="n"/>
              <a:defRPr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459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687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2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890800" indent="-2032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"/>
              <a:defRPr sz="11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1043200" indent="-1524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n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700" b="1" dirty="0"/>
              <a:t>Project leader</a:t>
            </a:r>
          </a:p>
          <a:p>
            <a:r>
              <a:rPr lang="en-US" dirty="0">
                <a:highlight>
                  <a:srgbClr val="FFFF00"/>
                </a:highlight>
              </a:rPr>
              <a:t>XXX [logo]</a:t>
            </a:r>
          </a:p>
          <a:p>
            <a:endParaRPr lang="en-US" dirty="0">
              <a:highlight>
                <a:srgbClr val="FFFF00"/>
              </a:highlight>
            </a:endParaRPr>
          </a:p>
          <a:p>
            <a:r>
              <a:rPr lang="en-US" sz="1700" b="1" dirty="0"/>
              <a:t>Partners</a:t>
            </a:r>
          </a:p>
          <a:p>
            <a:pPr>
              <a:buClrTx/>
            </a:pPr>
            <a:r>
              <a:rPr lang="en-US" dirty="0">
                <a:highlight>
                  <a:srgbClr val="FFFF00"/>
                </a:highlight>
              </a:rPr>
              <a:t>XXX [logo]</a:t>
            </a:r>
            <a:r>
              <a:rPr lang="en-US" dirty="0"/>
              <a:t> &amp; </a:t>
            </a:r>
            <a:r>
              <a:rPr lang="en-US" dirty="0">
                <a:highlight>
                  <a:srgbClr val="FFFF00"/>
                </a:highlight>
              </a:rPr>
              <a:t>XXX [logo]</a:t>
            </a:r>
          </a:p>
          <a:p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51DB576-2BB8-472B-AE06-501A6D2E85C0}"/>
              </a:ext>
            </a:extLst>
          </p:cNvPr>
          <p:cNvSpPr txBox="1"/>
          <p:nvPr/>
        </p:nvSpPr>
        <p:spPr>
          <a:xfrm>
            <a:off x="6873656" y="1528763"/>
            <a:ext cx="5233678" cy="230832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dirty="0"/>
              <a:t>Photos / Illustrations / Schematic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745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3290B41D6CF44A96F489656D85F9FB" ma:contentTypeVersion="12" ma:contentTypeDescription="Crée un document." ma:contentTypeScope="" ma:versionID="a9eb985099b3f4c5a491fc3027232025">
  <xsd:schema xmlns:xsd="http://www.w3.org/2001/XMLSchema" xmlns:xs="http://www.w3.org/2001/XMLSchema" xmlns:p="http://schemas.microsoft.com/office/2006/metadata/properties" xmlns:ns2="eb315462-c43c-4337-88cf-05bb740a6b6b" xmlns:ns3="2ef16aa0-3ca8-4a67-b7ae-d23d78c77e22" targetNamespace="http://schemas.microsoft.com/office/2006/metadata/properties" ma:root="true" ma:fieldsID="8e15438de64a2729832c84fd731a57ef" ns2:_="" ns3:_="">
    <xsd:import namespace="eb315462-c43c-4337-88cf-05bb740a6b6b"/>
    <xsd:import namespace="2ef16aa0-3ca8-4a67-b7ae-d23d78c77e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15462-c43c-4337-88cf-05bb740a6b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f16aa0-3ca8-4a67-b7ae-d23d78c77e2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A0708E-77E9-41BB-8D58-23873261E9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15462-c43c-4337-88cf-05bb740a6b6b"/>
    <ds:schemaRef ds:uri="2ef16aa0-3ca8-4a67-b7ae-d23d78c77e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6BB527-5EBF-4699-A123-FCBC932E90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278005-2CC7-409C-BA47-EE5ED6A35E0E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eb315462-c43c-4337-88cf-05bb740a6b6b"/>
    <ds:schemaRef ds:uri="http://purl.org/dc/terms/"/>
    <ds:schemaRef ds:uri="2ef16aa0-3ca8-4a67-b7ae-d23d78c77e2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223</Words>
  <Application>Microsoft Office PowerPoint</Application>
  <PresentationFormat>Grand écran</PresentationFormat>
  <Paragraphs>33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Segoe UI</vt:lpstr>
      <vt:lpstr>Wingdings</vt:lpstr>
      <vt:lpstr>Thème Office</vt:lpstr>
      <vt:lpstr>CITEPH 2027-xx Project Title  (The most explicit title possible)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</dc:title>
  <dc:creator>Wilfrid MERLIN</dc:creator>
  <cp:lastModifiedBy>Yassine Khalouq</cp:lastModifiedBy>
  <cp:revision>54</cp:revision>
  <dcterms:created xsi:type="dcterms:W3CDTF">2019-01-23T12:50:29Z</dcterms:created>
  <dcterms:modified xsi:type="dcterms:W3CDTF">2026-03-09T09:07:01Z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0x010100303290B41D6CF44A96F489656D85F9FB</vt:lpwstr>
  </property>
</Properties>
</file>